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58" r:id="rId5"/>
    <p:sldId id="314" r:id="rId6"/>
    <p:sldId id="315" r:id="rId7"/>
    <p:sldId id="316" r:id="rId8"/>
    <p:sldId id="317" r:id="rId9"/>
    <p:sldId id="313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5FC"/>
    <a:srgbClr val="71CCFF"/>
    <a:srgbClr val="FF897D"/>
    <a:srgbClr val="ECFFEB"/>
    <a:srgbClr val="9CD67B"/>
    <a:srgbClr val="FFE9E9"/>
    <a:srgbClr val="FFF3E1"/>
    <a:srgbClr val="FFC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8795DF-8689-D773-AECC-C79FFE5B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EB74944-180B-7BBE-6F07-2DAF02EA0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D5A0992-EDAA-68F7-8836-ABD716AD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8125DAD-8E67-154D-4AB2-7CEADD0D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D9D7A06-AB99-45B5-68BA-FF3ED941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768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6165ED-A3BB-8A0E-04B7-BD761F7E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6716D01-FA1A-DCCF-9F43-7C3C4938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72700C8-DB62-5D5A-C4EB-9B045B91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0697C59-51C3-95F2-A7EE-0AC7B0AB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2CEEC1D-C068-00D9-EF2F-C4289C30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546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60B68D3-89EB-8C31-A09E-2B8097016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77521CD-BC6E-1ED4-1A44-9D21FFCD3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8B14871-73E8-D62C-D7DD-4E6E453A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EB8D359-92C7-F045-C4B5-455B863F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9FB2DDE-5554-68C8-A202-9BDB0B0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843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AA73766-4254-0771-FD52-62F1AAD6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1390947-32CF-AFAD-3367-064E2F054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B2D89B3-6A03-5D3A-689B-17E7D297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47CD88E-BFF5-BAF8-41D5-E32504D0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C5584BE-4786-08C1-1D64-FC0A2BCB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73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7556CFC-0452-5FEF-B4AA-0896B2B2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BC7F06E-4428-0AD1-08C7-B8A37619D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DA48756-6DFC-9CFF-2B70-3EDDEF2E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DC2AEA5-317F-99F0-EC6D-631ACBA2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98BEB1B-ACA9-C861-75D1-F0549A9A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464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9BDB3-034E-49CD-3AAE-A278C85D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D2AB12A-14C8-2A9E-B229-F1E11AD0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04E57E8-D59B-9679-27C8-1334F6936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5AC1499-09BB-7168-7B67-BD8E7371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DA04FD4-E8AF-BDB4-DD92-F8F3BA40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652F9F4-052B-C97D-D15B-DF4B678D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532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796820-5D49-52FF-CB68-7BB95185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E8F9AFB-4ED8-F7AB-A2D3-31652B430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E3BA59B-0C16-32D1-CC7D-4C6975FF0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89CB311-F821-B2F5-A73D-42BE86A1F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0C610463-8386-B729-A18A-687EC0C73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DEA232B-83AE-9133-4325-388D9051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C502274-00C6-E8E7-154D-B5228335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FC30B70D-FF37-BADE-9530-189515DB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114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DB23FD8-3E88-A715-AEFB-BB2B1FC8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BF9C6BB4-2BF4-3145-7D75-D9F059E2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EB7DD88-A873-9E56-916F-77A638FE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6396FA84-7A26-7089-7349-394A36FD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009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55BD0D7-3F2A-28FA-C604-2335A333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E1A69FD-57B0-4C41-06AA-C230A0E4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A388B22-11E6-8635-9854-8F92444D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740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19FF18-020D-ADA9-90B2-60301416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80C0CCD-4C4D-0C1A-CA7B-76AA07CA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410FCAA-23C8-2206-39A3-6E1249929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C52394C-65D3-9E0F-EB7C-D2DD87A1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08452A0-BBF5-47B6-3993-1DBDC281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DBAF771-3AC0-99EE-C9D1-42950D7A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633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EC4DB3F-88F4-54CD-4B31-D7F0EEA6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7052707B-E319-E5D8-E135-B0BBE388A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67F5D2E-D71D-6E24-1707-3EF89B47E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1F7B6BA-2FF6-59D5-013E-2E6B43A6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566F8BA-E474-CC11-822D-3BCE9502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CA7757F-B3C7-65E4-B744-6EF63029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40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63A74B3-0D91-B3E4-33D8-67D03EF9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1D1F3B6-95AF-3138-82A0-61A4B55C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CB49656-94E6-CB90-0917-481B9E8DC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8248-34E3-4C20-89EF-CB67281D7DCA}" type="datetimeFigureOut">
              <a:rPr lang="lv-LV" smtClean="0"/>
              <a:t>19.03.2024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140F308-9290-2774-35A8-9A0ED3629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A98224F-EF86-B5AB-351C-8FE0E65EA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BC1F4-0D65-4A61-B359-60C5D88722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16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38691293-D20C-B1AC-9156-7C35E9538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B3F4BB3-6A13-D8F1-608F-57F461EA7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905" y="5022277"/>
            <a:ext cx="5311304" cy="14077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lv-LV" dirty="0">
                <a:latin typeface="DM Sans" pitchFamily="2" charset="-70"/>
              </a:rPr>
              <a:t>Informāciju sagatavoja </a:t>
            </a:r>
          </a:p>
          <a:p>
            <a:pPr algn="l"/>
            <a:r>
              <a:rPr lang="lv-LV" b="1" dirty="0">
                <a:latin typeface="DM Sans" pitchFamily="2" charset="-70"/>
              </a:rPr>
              <a:t>Attīstības un projektu nodaļas vadītāja vietniece attīstības jautājumos</a:t>
            </a:r>
          </a:p>
          <a:p>
            <a:pPr algn="l"/>
            <a:r>
              <a:rPr lang="lv-LV" b="1" dirty="0">
                <a:latin typeface="DM Sans" pitchFamily="2" charset="-70"/>
              </a:rPr>
              <a:t>Sarma </a:t>
            </a:r>
            <a:r>
              <a:rPr lang="lv-LV" b="1" dirty="0" err="1">
                <a:latin typeface="DM Sans" pitchFamily="2" charset="-70"/>
              </a:rPr>
              <a:t>Kacara</a:t>
            </a:r>
            <a:endParaRPr lang="lv-LV" b="1" dirty="0">
              <a:latin typeface="DM Sans" pitchFamily="2" charset="-7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790706E-7261-5ED8-DB68-D1A2087140FD}"/>
              </a:ext>
            </a:extLst>
          </p:cNvPr>
          <p:cNvSpPr txBox="1">
            <a:spLocks/>
          </p:cNvSpPr>
          <p:nvPr/>
        </p:nvSpPr>
        <p:spPr>
          <a:xfrm>
            <a:off x="6474252" y="234549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600" dirty="0">
                <a:latin typeface="DM Sans" pitchFamily="2" charset="77"/>
                <a:cs typeface="Arial" panose="020B0604020202020204" pitchFamily="34" charset="0"/>
              </a:rPr>
              <a:t>18/03/2024</a:t>
            </a:r>
            <a:endParaRPr lang="en-US" sz="1400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F5281-121F-62DC-7CFE-C6E476F1617C}"/>
              </a:ext>
            </a:extLst>
          </p:cNvPr>
          <p:cNvSpPr txBox="1"/>
          <p:nvPr/>
        </p:nvSpPr>
        <p:spPr>
          <a:xfrm>
            <a:off x="528918" y="1142563"/>
            <a:ext cx="90543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latin typeface="PP Neue Machina Plain" pitchFamily="2" charset="-70"/>
              </a:rPr>
              <a:t>Informatīvais seminārs par Limbažu novada pašvaldības organizēto nevalstisko organizāciju projektu konkursu</a:t>
            </a: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DA8C11FB-E873-1A32-24D8-DAE37E98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15037" r="16828" b="30173"/>
          <a:stretch/>
        </p:blipFill>
        <p:spPr>
          <a:xfrm>
            <a:off x="9445557" y="954949"/>
            <a:ext cx="2094325" cy="24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3E2E8E-51CD-18E7-7E39-79FA3C89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1" y="204381"/>
            <a:ext cx="7910941" cy="860560"/>
          </a:xfrm>
        </p:spPr>
        <p:txBody>
          <a:bodyPr>
            <a:noAutofit/>
          </a:bodyPr>
          <a:lstStyle/>
          <a:p>
            <a: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  <a:t>Pašvaldības pieņemtie lēmumi</a:t>
            </a:r>
            <a:endParaRPr lang="lv-LV" sz="3600" b="1" dirty="0">
              <a:latin typeface="PP Neue Machina Plain" pitchFamily="2" charset="-70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525094C-5F7B-6A6A-BC88-589F55C53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33" y="301424"/>
            <a:ext cx="11615256" cy="6352195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BEC9B6D4-EC0E-8859-3F64-A408E93B5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8430" y="634661"/>
            <a:ext cx="2517807" cy="4328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CE13F-068A-A183-BD18-8B75D8063A6F}"/>
              </a:ext>
            </a:extLst>
          </p:cNvPr>
          <p:cNvSpPr txBox="1"/>
          <p:nvPr/>
        </p:nvSpPr>
        <p:spPr>
          <a:xfrm>
            <a:off x="487360" y="1064940"/>
            <a:ext cx="6549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DM Sans" pitchFamily="2" charset="-70"/>
              </a:rPr>
              <a:t>24.02.2022. lēmums Nr.217 «Par nolikuma “Limbažu novada pašvaldības finansētā nevalstisko organizāciju projektu konkursa nolikums” apstiprināšanu»</a:t>
            </a:r>
          </a:p>
        </p:txBody>
      </p:sp>
    </p:spTree>
    <p:extLst>
      <p:ext uri="{BB962C8B-B14F-4D97-AF65-F5344CB8AC3E}">
        <p14:creationId xmlns:p14="http://schemas.microsoft.com/office/powerpoint/2010/main" val="340024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885192BB-4ADD-309C-5148-1455A4F03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33" y="301424"/>
            <a:ext cx="11615256" cy="6352195"/>
          </a:xfrm>
          <a:prstGeom prst="rect">
            <a:avLst/>
          </a:prstGeom>
        </p:spPr>
      </p:pic>
      <p:sp>
        <p:nvSpPr>
          <p:cNvPr id="9" name="Virsraksts 1">
            <a:extLst>
              <a:ext uri="{FF2B5EF4-FFF2-40B4-BE49-F238E27FC236}">
                <a16:creationId xmlns:a16="http://schemas.microsoft.com/office/drawing/2014/main" id="{7D01DA0C-378B-851E-AFB1-1EED6983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49" y="301424"/>
            <a:ext cx="11307140" cy="860560"/>
          </a:xfrm>
        </p:spPr>
        <p:txBody>
          <a:bodyPr>
            <a:noAutofit/>
          </a:bodyPr>
          <a:lstStyle/>
          <a:p>
            <a:b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</a:br>
            <a: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  <a:t>Limbažu novada pašvaldības finansētā nevalstisko organizāciju projektu konkursa nolikums</a:t>
            </a:r>
            <a:endParaRPr lang="lv-LV" sz="3600" b="1" dirty="0">
              <a:latin typeface="PP Neue Machina Plain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918A0-7794-343B-5CA0-2000B062CACE}"/>
              </a:ext>
            </a:extLst>
          </p:cNvPr>
          <p:cNvSpPr txBox="1"/>
          <p:nvPr/>
        </p:nvSpPr>
        <p:spPr>
          <a:xfrm>
            <a:off x="663388" y="2176226"/>
            <a:ext cx="985221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b="1" dirty="0">
                <a:solidFill>
                  <a:srgbClr val="71CCFF"/>
                </a:solidFill>
                <a:latin typeface="DM Sans" pitchFamily="2" charset="-70"/>
              </a:rPr>
              <a:t>Vispārīgie noteikumi: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DM Sans" pitchFamily="2" charset="-70"/>
              </a:rPr>
              <a:t>Projekta pieteikumu var iesniegt nevalstiskās organizācijas un to struktūrvienības vai nodaļas, kuru juridiskā adrese ir reģistrēta Limbažu novadā.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DM Sans" pitchFamily="2" charset="-70"/>
              </a:rPr>
              <a:t>Nevalstiskā organizācija var iesniegt vienu projekta pieteikumu.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DM Sans" pitchFamily="2" charset="-70"/>
              </a:rPr>
              <a:t>Projekta pieteikumu iesniegšana – līdz 2024.gada 27.marta plkst. 17.00.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DM Sans" pitchFamily="2" charset="-70"/>
              </a:rPr>
              <a:t>Projektu īstenošanas termiņš – līdz 2024.gada 30.novembrim.</a:t>
            </a:r>
          </a:p>
        </p:txBody>
      </p:sp>
    </p:spTree>
    <p:extLst>
      <p:ext uri="{BB962C8B-B14F-4D97-AF65-F5344CB8AC3E}">
        <p14:creationId xmlns:p14="http://schemas.microsoft.com/office/powerpoint/2010/main" val="8755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1EACB-6D78-8123-8C83-957D4250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DF6B6B-399C-7719-B761-FD400E7B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8" y="106058"/>
            <a:ext cx="10515600" cy="860560"/>
          </a:xfrm>
        </p:spPr>
        <p:txBody>
          <a:bodyPr>
            <a:noAutofit/>
          </a:bodyPr>
          <a:lstStyle/>
          <a:p>
            <a: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  <a:t>Projekta nosacījumi</a:t>
            </a:r>
            <a:endParaRPr lang="lv-LV" sz="3600" dirty="0">
              <a:latin typeface="PP Neue Machina Plain" pitchFamily="2" charset="-70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3C94FF7-00FB-31F1-6FFD-07F72DE4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33" y="301424"/>
            <a:ext cx="11615256" cy="6352195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25C78A5-3D07-87A2-159C-C6777466E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1088426"/>
            <a:ext cx="11252136" cy="4681147"/>
          </a:xfrm>
        </p:spPr>
        <p:txBody>
          <a:bodyPr>
            <a:noAutofit/>
          </a:bodyPr>
          <a:lstStyle/>
          <a:p>
            <a:pPr algn="just"/>
            <a:r>
              <a:rPr lang="lv-LV" sz="1800" dirty="0">
                <a:latin typeface="DM Sans" pitchFamily="2" charset="-70"/>
              </a:rPr>
              <a:t>Projekta aktivitātēm </a:t>
            </a:r>
            <a:r>
              <a:rPr lang="lv-LV" sz="1800" b="1" dirty="0">
                <a:latin typeface="DM Sans" pitchFamily="2" charset="-70"/>
              </a:rPr>
              <a:t>jānotiek Limbažu novadā </a:t>
            </a:r>
            <a:r>
              <a:rPr lang="lv-LV" sz="1800" dirty="0">
                <a:latin typeface="DM Sans" pitchFamily="2" charset="-70"/>
              </a:rPr>
              <a:t>un ieguvējiem no projekta rezultātiem jābūt Limbažu novada iedzīvotājiem.</a:t>
            </a:r>
          </a:p>
          <a:p>
            <a:pPr algn="just"/>
            <a:r>
              <a:rPr lang="lv-LV" sz="1800" dirty="0">
                <a:latin typeface="DM Sans" pitchFamily="2" charset="-70"/>
              </a:rPr>
              <a:t>Projekts </a:t>
            </a:r>
            <a:r>
              <a:rPr lang="lv-LV" sz="1800" b="1" dirty="0">
                <a:latin typeface="DM Sans" pitchFamily="2" charset="-70"/>
              </a:rPr>
              <a:t>atbilst vismaz vienam </a:t>
            </a:r>
            <a:r>
              <a:rPr lang="lv-LV" sz="1800" dirty="0">
                <a:latin typeface="DM Sans" pitchFamily="2" charset="-70"/>
              </a:rPr>
              <a:t>no darbības virzieniem:</a:t>
            </a:r>
          </a:p>
          <a:p>
            <a:pPr marL="914400" lvl="2" indent="0" algn="just">
              <a:buNone/>
              <a:tabLst>
                <a:tab pos="1087755" algn="l"/>
              </a:tabLst>
            </a:pPr>
            <a:r>
              <a:rPr lang="lv-LV" sz="1800" i="1" dirty="0">
                <a:effectLst/>
                <a:latin typeface="DM Sans" pitchFamily="2" charset="-70"/>
                <a:ea typeface="Calibri" panose="020F0502020204030204" pitchFamily="34" charset="0"/>
              </a:rPr>
              <a:t>3.4.1. </a:t>
            </a:r>
            <a:r>
              <a:rPr lang="lv-LV" sz="1800" i="1" dirty="0">
                <a:latin typeface="DM Sans" pitchFamily="2" charset="-70"/>
              </a:rPr>
              <a:t>Teritorijas labiekārtošana;</a:t>
            </a:r>
          </a:p>
          <a:p>
            <a:pPr marL="914400" lvl="2" indent="0" algn="just">
              <a:buNone/>
              <a:tabLst>
                <a:tab pos="1087755" algn="l"/>
              </a:tabLst>
            </a:pPr>
            <a:r>
              <a:rPr lang="lv-LV" sz="1800" i="1" dirty="0">
                <a:latin typeface="DM Sans" pitchFamily="2" charset="-70"/>
              </a:rPr>
              <a:t>3.4.2. Sporta un veselību veicinošu aktivitāšu īstenošanai;</a:t>
            </a:r>
          </a:p>
          <a:p>
            <a:pPr marL="914400" lvl="2" indent="0" algn="just">
              <a:buNone/>
              <a:tabLst>
                <a:tab pos="1087755" algn="l"/>
              </a:tabLst>
            </a:pPr>
            <a:r>
              <a:rPr lang="lv-LV" sz="1800" i="1" dirty="0">
                <a:latin typeface="DM Sans" pitchFamily="2" charset="-70"/>
              </a:rPr>
              <a:t>3.4.3. Kultūras aktivitāšu īstenošanai, līdzfinansējuma apmērs līdz 1 500 EUR;</a:t>
            </a:r>
          </a:p>
          <a:p>
            <a:pPr marL="914400" lvl="2" indent="0" algn="just">
              <a:buNone/>
              <a:tabLst>
                <a:tab pos="1087755" algn="l"/>
              </a:tabLst>
            </a:pPr>
            <a:r>
              <a:rPr lang="lv-LV" sz="1800" i="1" dirty="0">
                <a:latin typeface="DM Sans" pitchFamily="2" charset="-70"/>
              </a:rPr>
              <a:t>3.4.4. Kultūras aktivitāšu īstenošanai, līdzfinansējuma apmērs virs 1 500,01 EUR.</a:t>
            </a:r>
          </a:p>
          <a:p>
            <a:pPr algn="just"/>
            <a:r>
              <a:rPr lang="lv-LV" sz="1800" dirty="0">
                <a:latin typeface="DM Sans" pitchFamily="2" charset="-70"/>
              </a:rPr>
              <a:t>Projektā pieprasītā līdzfinansējuma apmērs:</a:t>
            </a:r>
          </a:p>
          <a:p>
            <a:pPr lvl="2" algn="just">
              <a:tabLst>
                <a:tab pos="1087755" algn="l"/>
              </a:tabLst>
            </a:pPr>
            <a:r>
              <a:rPr lang="lv-LV" sz="1800" b="1" dirty="0">
                <a:latin typeface="DM Sans" pitchFamily="2" charset="-70"/>
              </a:rPr>
              <a:t>nedrīkst būt mazāks par 150,00 EUR un lielāks par 1500,00 EUR</a:t>
            </a:r>
            <a:r>
              <a:rPr lang="lv-LV" sz="1800" dirty="0">
                <a:latin typeface="DM Sans" pitchFamily="2" charset="-70"/>
              </a:rPr>
              <a:t>, pašvaldības līdzfinansējums nepārsniedz 70 % no projekta kopējām izmaksām (</a:t>
            </a:r>
            <a:r>
              <a:rPr lang="lv-LV" sz="1800" i="1" dirty="0">
                <a:latin typeface="DM Sans" pitchFamily="2" charset="-70"/>
              </a:rPr>
              <a:t>ja pretendents iesniedz pieteikumu uz 3.4.1., 3.4.2. , 3.4.3. darbības virzieniem</a:t>
            </a:r>
            <a:r>
              <a:rPr lang="lv-LV" sz="1800" dirty="0">
                <a:latin typeface="DM Sans" pitchFamily="2" charset="-70"/>
              </a:rPr>
              <a:t>);</a:t>
            </a:r>
          </a:p>
          <a:p>
            <a:pPr lvl="2" algn="just">
              <a:tabLst>
                <a:tab pos="1087755" algn="l"/>
              </a:tabLst>
            </a:pPr>
            <a:r>
              <a:rPr lang="lv-LV" sz="1800" b="1" dirty="0">
                <a:latin typeface="DM Sans" pitchFamily="2" charset="-70"/>
              </a:rPr>
              <a:t>nedrīkst būt mazāks par 1500,01 EUR</a:t>
            </a:r>
            <a:r>
              <a:rPr lang="lv-LV" sz="1800" dirty="0">
                <a:latin typeface="DM Sans" pitchFamily="2" charset="-70"/>
              </a:rPr>
              <a:t>, pašvaldības līdzfinansējums nepārsniedz 30 % no projekta kopējām izmaksām – pasākumiem ar ieejas biļetēm, kartēm </a:t>
            </a:r>
            <a:r>
              <a:rPr lang="lv-LV" sz="1800" dirty="0" err="1">
                <a:latin typeface="DM Sans" pitchFamily="2" charset="-70"/>
              </a:rPr>
              <a:t>utml</a:t>
            </a:r>
            <a:r>
              <a:rPr lang="lv-LV" sz="1800" dirty="0">
                <a:latin typeface="DM Sans" pitchFamily="2" charset="-70"/>
              </a:rPr>
              <a:t>., 70% no projekta kopējām izmaksām, ja ieeja/dalība pasākumā ir bez maksas (</a:t>
            </a:r>
            <a:r>
              <a:rPr lang="lv-LV" sz="1800" i="1" dirty="0">
                <a:latin typeface="DM Sans" pitchFamily="2" charset="-70"/>
              </a:rPr>
              <a:t>ja pretendents iesniedz pieteikumu uz 3.4.4. darbības virzienu)</a:t>
            </a:r>
          </a:p>
          <a:p>
            <a:endParaRPr lang="lv-LV" sz="1800" dirty="0">
              <a:latin typeface="DM Sans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30664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885192BB-4ADD-309C-5148-1455A4F03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33" y="301424"/>
            <a:ext cx="11615256" cy="6352195"/>
          </a:xfrm>
          <a:prstGeom prst="rect">
            <a:avLst/>
          </a:prstGeom>
        </p:spPr>
      </p:pic>
      <p:sp>
        <p:nvSpPr>
          <p:cNvPr id="9" name="Virsraksts 1">
            <a:extLst>
              <a:ext uri="{FF2B5EF4-FFF2-40B4-BE49-F238E27FC236}">
                <a16:creationId xmlns:a16="http://schemas.microsoft.com/office/drawing/2014/main" id="{7D01DA0C-378B-851E-AFB1-1EED6983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49" y="301424"/>
            <a:ext cx="11307140" cy="860560"/>
          </a:xfrm>
        </p:spPr>
        <p:txBody>
          <a:bodyPr>
            <a:noAutofit/>
          </a:bodyPr>
          <a:lstStyle/>
          <a:p>
            <a: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  <a:t>Pašvaldības līdzfinansējumu piešķir pretendentiem, kuru aktivitātes ir vērstas uz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918A0-7794-343B-5CA0-2000B062CACE}"/>
              </a:ext>
            </a:extLst>
          </p:cNvPr>
          <p:cNvSpPr txBox="1"/>
          <p:nvPr/>
        </p:nvSpPr>
        <p:spPr>
          <a:xfrm>
            <a:off x="618565" y="1459049"/>
            <a:ext cx="1122972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sabiedriski nozīmīgu programmu, projektu un pasākumu īstenošanu Limbažu novadā un atbilst konkursa mērķiem un darbības virzieniem;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ievērojamu vietējo resursu un brīvprātīgā darba piesaisti sabiedriski nozīmīgos projektos;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neformālās izglītības programmas īstenošanu dažādām iedzīvotāju sociālajām grupām;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brīvā laika pavadīšanas dažādošanu un kvalitātes uzlabošanas iespējām;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drošas un sakārtotas vides veidošanos Limbažu novadā;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jaunus sociālos pakalpojumus nodrošināšanai vai izveidei noteiktai sociālai iedzīvotāju grupai;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īsteno dažādu atkarību mazinošus pasākumus;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iesaista cilvēkus ar īpašām vajadzībām un rada viņiem pieejamu informatīvo un fizisko vidi;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pašvaldības kompetencē esošo funkciju realizēšanu;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integrācijas procesiem Limbažu novada pašvaldībā;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 err="1">
                <a:latin typeface="DM Sans" pitchFamily="2" charset="-70"/>
              </a:rPr>
              <a:t>kultūrizglītojošas</a:t>
            </a:r>
            <a:r>
              <a:rPr lang="lv-LV" sz="1700" dirty="0">
                <a:latin typeface="DM Sans" pitchFamily="2" charset="-70"/>
              </a:rPr>
              <a:t> programmu, lekciju, radošo darbnīcu, literāro pasākumu, izstāžu, plenēru organizēšanu un nodrošināšanu;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kultūrvēsturisku vērtību saglabāšanu, izdevumu un grāmatu izdošanu;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sporta un veselības veicinošu aktivitāšu organizēšanai, nodrošināšanai.</a:t>
            </a:r>
          </a:p>
        </p:txBody>
      </p:sp>
    </p:spTree>
    <p:extLst>
      <p:ext uri="{BB962C8B-B14F-4D97-AF65-F5344CB8AC3E}">
        <p14:creationId xmlns:p14="http://schemas.microsoft.com/office/powerpoint/2010/main" val="213249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1EACB-6D78-8123-8C83-957D4250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DF6B6B-399C-7719-B761-FD400E7B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8" y="106058"/>
            <a:ext cx="10515600" cy="860560"/>
          </a:xfrm>
        </p:spPr>
        <p:txBody>
          <a:bodyPr>
            <a:noAutofit/>
          </a:bodyPr>
          <a:lstStyle/>
          <a:p>
            <a: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  <a:t>Pašvaldības līdzfinansējumu nepiešķir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3C94FF7-00FB-31F1-6FFD-07F72DE4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33" y="301424"/>
            <a:ext cx="11615256" cy="6352195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25C78A5-3D07-87A2-159C-C6777466E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1088426"/>
            <a:ext cx="11252136" cy="4681147"/>
          </a:xfrm>
        </p:spPr>
        <p:txBody>
          <a:bodyPr>
            <a:noAutofit/>
          </a:bodyPr>
          <a:lstStyle/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nekustamā īpašuma iegādei;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ārvalstu braucieniem;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pabalstiem;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  <a:ea typeface="Calibri" panose="020F0502020204030204" pitchFamily="34" charset="0"/>
              </a:rPr>
              <a:t>p</a:t>
            </a: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eļņas pasākumiem;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īstenotiem projektiem;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projektiem, kuru vidējais vērtējums ir mazāks kā 15 punkti</a:t>
            </a: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pasākumiem, kurus saskaņā ar nolikumiem vai domes lēmumu finansiāli atbalsta pašvaldības citas programmas</a:t>
            </a: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ja projekta aktivitātes īstenošanas rezultātā tiek sniegti maksas pakalpojumi vai aktivitātes īstenošanas rezultātā izveidotais objekts nav publiski pieejams bez maksas (</a:t>
            </a:r>
            <a:r>
              <a:rPr lang="lv-LV" sz="1600" i="1" dirty="0">
                <a:latin typeface="DM Sans" pitchFamily="2" charset="-70"/>
              </a:rPr>
              <a:t>izņemot aktivitātes 3.4.4. darbības virzienā</a:t>
            </a:r>
            <a:r>
              <a:rPr lang="lv-LV" sz="1600" dirty="0">
                <a:latin typeface="DM Sans" pitchFamily="2" charset="-7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politiskiem, militāriem vai reliģiskiem pasākumiem</a:t>
            </a: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kafijas pauzēm un ēdināšanai projekta īstenošanas laikā</a:t>
            </a: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pretendentiem, kuri projektu pieteikumos nav paredzējuši iesniedzēja </a:t>
            </a:r>
            <a:r>
              <a:rPr lang="lv-LV" sz="1600" dirty="0" err="1">
                <a:latin typeface="DM Sans" pitchFamily="2" charset="-70"/>
              </a:rPr>
              <a:t>pašieguldījumu</a:t>
            </a:r>
            <a:r>
              <a:rPr lang="lv-LV" sz="1600" dirty="0">
                <a:latin typeface="DM Sans" pitchFamily="2" charset="-70"/>
              </a:rPr>
              <a:t> vai līdzfinansējumu</a:t>
            </a: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;</a:t>
            </a:r>
            <a:endParaRPr lang="lv-LV" sz="1600" dirty="0">
              <a:latin typeface="DM Sans" pitchFamily="2" charset="-70"/>
              <a:ea typeface="Calibri" panose="020F050202020403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ja nevalstiskā organizācija ir reģistrēta Latvijas Republikas Uzņēmumu reģistrā mazāk kā 12 mēnešus pirms finansējuma pieprasījuma iesniegšanas;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pretendentiem, kuri projektu paredzējuši īstenot tikai uz pakalpojumu līgumu pamata, nenodrošinot vismaz 50 % no paredzētā apjoma veikt saviem spēkiem (</a:t>
            </a:r>
            <a:r>
              <a:rPr lang="lv-LV" sz="1600" i="1" dirty="0">
                <a:latin typeface="DM Sans" pitchFamily="2" charset="-70"/>
              </a:rPr>
              <a:t>ja pretendents iesniedz pieteikumu uz 3.4.1. , 3.4.2. , 3.4.3. darbības virzieniem</a:t>
            </a:r>
            <a:r>
              <a:rPr lang="lv-LV" sz="1600" dirty="0">
                <a:latin typeface="DM Sans" pitchFamily="2" charset="-70"/>
              </a:rPr>
              <a:t>);</a:t>
            </a:r>
            <a:r>
              <a:rPr lang="lv-LV" sz="1600" dirty="0">
                <a:effectLst/>
                <a:latin typeface="DM Sans" pitchFamily="2" charset="-70"/>
                <a:ea typeface="Calibri" panose="020F0502020204030204" pitchFamily="34" charset="0"/>
              </a:rPr>
              <a:t>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lv-LV" sz="1600" dirty="0">
                <a:latin typeface="DM Sans" pitchFamily="2" charset="-70"/>
              </a:rPr>
              <a:t>pretendentiem, kuri savlaicīgi nav iesnieguši saturisko un finanšu atskaiti par iepriekšējā gadā pašvaldības programmās piešķirto finansējumu.</a:t>
            </a:r>
          </a:p>
        </p:txBody>
      </p:sp>
    </p:spTree>
    <p:extLst>
      <p:ext uri="{BB962C8B-B14F-4D97-AF65-F5344CB8AC3E}">
        <p14:creationId xmlns:p14="http://schemas.microsoft.com/office/powerpoint/2010/main" val="347531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885192BB-4ADD-309C-5148-1455A4F03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33" y="301424"/>
            <a:ext cx="11615256" cy="6352195"/>
          </a:xfrm>
          <a:prstGeom prst="rect">
            <a:avLst/>
          </a:prstGeom>
        </p:spPr>
      </p:pic>
      <p:sp>
        <p:nvSpPr>
          <p:cNvPr id="9" name="Virsraksts 1">
            <a:extLst>
              <a:ext uri="{FF2B5EF4-FFF2-40B4-BE49-F238E27FC236}">
                <a16:creationId xmlns:a16="http://schemas.microsoft.com/office/drawing/2014/main" id="{7D01DA0C-378B-851E-AFB1-1EED6983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49" y="268622"/>
            <a:ext cx="11307140" cy="860560"/>
          </a:xfrm>
        </p:spPr>
        <p:txBody>
          <a:bodyPr>
            <a:noAutofit/>
          </a:bodyPr>
          <a:lstStyle/>
          <a:p>
            <a: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  <a:t>Projekta pieteikums sastāv no: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918A0-7794-343B-5CA0-2000B062CACE}"/>
              </a:ext>
            </a:extLst>
          </p:cNvPr>
          <p:cNvSpPr txBox="1"/>
          <p:nvPr/>
        </p:nvSpPr>
        <p:spPr>
          <a:xfrm>
            <a:off x="618565" y="1459049"/>
            <a:ext cx="1122972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vadītāja parakstītas projekta pieteikuma veidlapas (nolikuma 1.pielikums);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informācijas par projekta vadītāju (CV);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rekomendācijas vēstulēm vai citiem dokumentiem, kurus pretendents uzskata par būtiskiem projekta izvērtēšanai;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projekta iesniedzēja apliecinājuma;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700" dirty="0">
                <a:latin typeface="DM Sans" pitchFamily="2" charset="-70"/>
              </a:rPr>
              <a:t>būvvaldes saskaņojums par projekta realizāciju, ja nepieciešams.</a:t>
            </a:r>
          </a:p>
        </p:txBody>
      </p:sp>
    </p:spTree>
    <p:extLst>
      <p:ext uri="{BB962C8B-B14F-4D97-AF65-F5344CB8AC3E}">
        <p14:creationId xmlns:p14="http://schemas.microsoft.com/office/powerpoint/2010/main" val="332187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1EACB-6D78-8123-8C83-957D4250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DF6B6B-399C-7719-B761-FD400E7B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8" y="106058"/>
            <a:ext cx="10515600" cy="860560"/>
          </a:xfrm>
        </p:spPr>
        <p:txBody>
          <a:bodyPr>
            <a:noAutofit/>
          </a:bodyPr>
          <a:lstStyle/>
          <a:p>
            <a:r>
              <a:rPr lang="lv-LV" sz="3600" b="1" dirty="0">
                <a:latin typeface="PP Neue Machina Plain" pitchFamily="2" charset="-70"/>
                <a:cs typeface="Arial" panose="020B0604020202020204" pitchFamily="34" charset="0"/>
              </a:rPr>
              <a:t>Projekta pieteikumu vērtēšana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3C94FF7-00FB-31F1-6FFD-07F72DE4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33" y="301424"/>
            <a:ext cx="11615256" cy="6352195"/>
          </a:xfrm>
          <a:prstGeom prst="rect">
            <a:avLst/>
          </a:prstGeo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25C78A5-3D07-87A2-159C-C6777466E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1088426"/>
            <a:ext cx="11252136" cy="4681147"/>
          </a:xfrm>
        </p:spPr>
        <p:txBody>
          <a:bodyPr>
            <a:noAutofit/>
          </a:bodyPr>
          <a:lstStyle/>
          <a:p>
            <a:pPr marL="800100" lvl="1" indent="-342900" algn="just">
              <a:buFont typeface="+mj-lt"/>
              <a:buAutoNum type="arabicPeriod"/>
            </a:pPr>
            <a:r>
              <a:rPr lang="lv-LV" sz="1800" dirty="0">
                <a:latin typeface="DM Sans" pitchFamily="2" charset="-70"/>
              </a:rPr>
              <a:t>Iesniegtos pieteikumus izvērtē Limbažu novada pašvaldības nevalstisko organizāciju projektu konkursa vērtēšanas komisija;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lv-LV" sz="1800" dirty="0">
                <a:latin typeface="DM Sans" pitchFamily="2" charset="-70"/>
              </a:rPr>
              <a:t>Katrs komisijas loceklis katru projektu izvērtē saskaņā ar vērtēšanas kritērijiem, dodot savu punktu skaitu (nolikuma 3.pielikums). Punktus saskaita kopā un katram projektam aprēķina vidējo punktu skaitu.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lv-LV" sz="1800" dirty="0">
                <a:latin typeface="DM Sans" pitchFamily="2" charset="-70"/>
              </a:rPr>
              <a:t>Konkursā pieejamā finansējuma ietvaros atbalsts tiek piešķirts projektiem ar lielāku vidējo vērtējumu/punktu skaitu. Projektam, lai to apstiprinātu finansējuma piešķiršanai, vidējam vērtējumam jābūt vismaz 15 punkti. </a:t>
            </a:r>
          </a:p>
        </p:txBody>
      </p:sp>
    </p:spTree>
    <p:extLst>
      <p:ext uri="{BB962C8B-B14F-4D97-AF65-F5344CB8AC3E}">
        <p14:creationId xmlns:p14="http://schemas.microsoft.com/office/powerpoint/2010/main" val="338636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B068A5-6AF5-9C44-BB1D-13BDE2038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0F5FC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1A53D-12E0-5040-A89C-62358F923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881" y="4761327"/>
            <a:ext cx="5235576" cy="1042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200" b="1" dirty="0">
                <a:latin typeface="PP Neue Machina Plain" pitchFamily="2" charset="-70"/>
                <a:cs typeface="Arial" panose="020B0604020202020204" pitchFamily="34" charset="0"/>
              </a:rPr>
              <a:t>Paldies par uzmanību!</a:t>
            </a:r>
            <a:endParaRPr lang="en-US" sz="2000" b="1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02F411-DEF9-9745-BE8E-12F99014229F}"/>
              </a:ext>
            </a:extLst>
          </p:cNvPr>
          <p:cNvSpPr txBox="1">
            <a:spLocks/>
          </p:cNvSpPr>
          <p:nvPr/>
        </p:nvSpPr>
        <p:spPr>
          <a:xfrm>
            <a:off x="6436232" y="2221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600" dirty="0">
                <a:latin typeface="DM Sans" pitchFamily="2" charset="77"/>
                <a:cs typeface="Arial" panose="020B0604020202020204" pitchFamily="34" charset="0"/>
              </a:rPr>
              <a:t>18</a:t>
            </a:r>
            <a:r>
              <a:rPr lang="en-US" sz="1600" dirty="0">
                <a:latin typeface="DM Sans" pitchFamily="2" charset="77"/>
                <a:cs typeface="Arial" panose="020B0604020202020204" pitchFamily="34" charset="0"/>
              </a:rPr>
              <a:t>/</a:t>
            </a:r>
            <a:r>
              <a:rPr lang="lv-LV" sz="1600" dirty="0">
                <a:latin typeface="DM Sans" pitchFamily="2" charset="77"/>
                <a:cs typeface="Arial" panose="020B0604020202020204" pitchFamily="34" charset="0"/>
              </a:rPr>
              <a:t>03/2024</a:t>
            </a:r>
            <a:endParaRPr lang="en-US" sz="1400" dirty="0">
              <a:latin typeface="DM Sans" pitchFamily="2" charset="77"/>
              <a:cs typeface="Arial" panose="020B0604020202020204" pitchFamily="34" charset="0"/>
            </a:endParaRPr>
          </a:p>
        </p:txBody>
      </p:sp>
      <p:pic>
        <p:nvPicPr>
          <p:cNvPr id="24" name="Attēls 23">
            <a:extLst>
              <a:ext uri="{FF2B5EF4-FFF2-40B4-BE49-F238E27FC236}">
                <a16:creationId xmlns:a16="http://schemas.microsoft.com/office/drawing/2014/main" id="{50A545E0-8CCF-1681-0D45-61F82E757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57" y="670900"/>
            <a:ext cx="3095812" cy="2595212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DE3553A0-9E1C-E919-0645-097576CD6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6" y="670900"/>
            <a:ext cx="3108508" cy="2595212"/>
          </a:xfrm>
          <a:prstGeom prst="rect">
            <a:avLst/>
          </a:prstGeom>
        </p:spPr>
      </p:pic>
      <p:pic>
        <p:nvPicPr>
          <p:cNvPr id="12" name="Satura vietturis 8">
            <a:extLst>
              <a:ext uri="{FF2B5EF4-FFF2-40B4-BE49-F238E27FC236}">
                <a16:creationId xmlns:a16="http://schemas.microsoft.com/office/drawing/2014/main" id="{4E3F686E-3C5B-276B-5170-2AD178E59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19" y="847904"/>
            <a:ext cx="4083511" cy="24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729</Words>
  <Application>Microsoft Office PowerPoint</Application>
  <PresentationFormat>Platekrāna</PresentationFormat>
  <Paragraphs>64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DM Sans</vt:lpstr>
      <vt:lpstr>PP Neue Machina Plain</vt:lpstr>
      <vt:lpstr>Office dizains</vt:lpstr>
      <vt:lpstr>PowerPoint prezentācija</vt:lpstr>
      <vt:lpstr>Pašvaldības pieņemtie lēmumi</vt:lpstr>
      <vt:lpstr> Limbažu novada pašvaldības finansētā nevalstisko organizāciju projektu konkursa nolikums</vt:lpstr>
      <vt:lpstr>Projekta nosacījumi</vt:lpstr>
      <vt:lpstr>Pašvaldības līdzfinansējumu piešķir pretendentiem, kuru aktivitātes ir vērstas uz</vt:lpstr>
      <vt:lpstr>Pašvaldības līdzfinansējumu nepiešķir</vt:lpstr>
      <vt:lpstr>Projekta pieteikums sastāv no:</vt:lpstr>
      <vt:lpstr>Projekta pieteikumu vērtēšana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Beāte Kožina</dc:creator>
  <cp:lastModifiedBy>Beāte Kožina</cp:lastModifiedBy>
  <cp:revision>14</cp:revision>
  <dcterms:created xsi:type="dcterms:W3CDTF">2024-02-13T13:27:39Z</dcterms:created>
  <dcterms:modified xsi:type="dcterms:W3CDTF">2024-03-19T07:11:53Z</dcterms:modified>
</cp:coreProperties>
</file>